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4"/>
  </p:sldMasterIdLst>
  <p:notesMasterIdLst>
    <p:notesMasterId r:id="rId16"/>
  </p:notesMasterIdLst>
  <p:handoutMasterIdLst>
    <p:handoutMasterId r:id="rId17"/>
  </p:handoutMasterIdLst>
  <p:sldIdLst>
    <p:sldId id="271" r:id="rId5"/>
    <p:sldId id="473" r:id="rId6"/>
    <p:sldId id="1229" r:id="rId7"/>
    <p:sldId id="1173" r:id="rId8"/>
    <p:sldId id="1184" r:id="rId9"/>
    <p:sldId id="1204" r:id="rId10"/>
    <p:sldId id="1292" r:id="rId11"/>
    <p:sldId id="1289" r:id="rId12"/>
    <p:sldId id="1203" r:id="rId13"/>
    <p:sldId id="1293" r:id="rId14"/>
    <p:sldId id="1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 pos="3975">
          <p15:clr>
            <a:srgbClr val="A4A3A4"/>
          </p15:clr>
        </p15:guide>
        <p15:guide id="4" orient="horz" pos="1030">
          <p15:clr>
            <a:srgbClr val="A4A3A4"/>
          </p15:clr>
        </p15:guide>
        <p15:guide id="5" pos="7312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4D1"/>
    <a:srgbClr val="B9869F"/>
    <a:srgbClr val="065481"/>
    <a:srgbClr val="639FAD"/>
    <a:srgbClr val="4F8CA7"/>
    <a:srgbClr val="93989F"/>
    <a:srgbClr val="0874B0"/>
    <a:srgbClr val="AEB2B7"/>
    <a:srgbClr val="FFFFFF"/>
    <a:srgbClr val="A3A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3792" autoAdjust="0"/>
  </p:normalViewPr>
  <p:slideViewPr>
    <p:cSldViewPr snapToGrid="0" showGuides="1">
      <p:cViewPr varScale="1">
        <p:scale>
          <a:sx n="59" d="100"/>
          <a:sy n="59" d="100"/>
        </p:scale>
        <p:origin x="708" y="52"/>
      </p:cViewPr>
      <p:guideLst>
        <p:guide orient="horz" pos="936"/>
        <p:guide orient="horz" pos="391"/>
        <p:guide orient="horz" pos="3975"/>
        <p:guide orient="horz" pos="1030"/>
        <p:guide pos="7312"/>
        <p:guide pos="370"/>
      </p:guideLst>
    </p:cSldViewPr>
  </p:slideViewPr>
  <p:outlineViewPr>
    <p:cViewPr>
      <p:scale>
        <a:sx n="33" d="100"/>
        <a:sy n="33" d="100"/>
      </p:scale>
      <p:origin x="0" y="-169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36"/>
    </p:cViewPr>
  </p:sorterViewPr>
  <p:notesViewPr>
    <p:cSldViewPr snapToGrid="0" showGuides="1">
      <p:cViewPr varScale="1">
        <p:scale>
          <a:sx n="51" d="100"/>
          <a:sy n="51" d="100"/>
        </p:scale>
        <p:origin x="1836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0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518A4-A1B1-1728-3343-13C38565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E8ADC-8A97-2FBC-20E7-725F1DB16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358353-77A6-7039-C117-6BAD3F1FA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815BD-6C28-DFEB-BE5A-4E36051FF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11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1E9F7-1780-3985-F2C6-FFD498D7D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84574-C9F7-E072-05AA-2699D28C8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8A40D-A872-D332-9A16-6262B2432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F7B5-A119-4FF2-3582-36ED24686C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412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1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90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901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82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3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4EC4-9214-C222-FBF6-8E11D7B15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554B0-7417-0758-D510-94FCA1056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9511D-61F9-59DC-6EE0-48E02F6E0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7FB3-87AA-07A5-2C2F-404C534F9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07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7C82A-DAD6-F0D8-478C-550EC22D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FE108-6350-9EDF-1A93-89FD34A80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987C69-8260-8C92-4D75-F7E2348C3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3B2D2-A4C8-B5C4-2005-A76605B30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24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57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://image.ku.dk/lightbox/211/13407586855728741badb20/" TargetMode="External"/><Relationship Id="rId9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51B3894-1A27-474F-B850-4D19BD66A348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A63A-195F-4E5C-807F-EC3E378B62DA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3916-CE1E-4939-B417-902161F0D6C0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2958-03A2-4F19-961A-7F5FB9224D6C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3520-C84B-4D2B-928A-908E06562600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A368-D880-47DA-A0D7-DBD567C71490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AF43-1202-426F-86D9-1103B3A8C11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66C6-A1D4-4BB6-B61E-6364AC795043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35EA-AC5E-4877-A18B-61505BAEB1C8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478A3-87BB-4F17-9C03-F753FCD936D6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152-D2BD-43FF-9B39-3177693EB010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EA612452-9420-4860-8BE2-68A6A50F390E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CFF0-9A20-4133-8B37-19DE66F899A5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50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" name="Textebene 1…">
            <a:extLst>
              <a:ext uri="{FF2B5EF4-FFF2-40B4-BE49-F238E27FC236}">
                <a16:creationId xmlns:a16="http://schemas.microsoft.com/office/drawing/2014/main" id="{C05CDB85-86FE-4A40-A6D9-C8E7372775C3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17500" y="1270000"/>
            <a:ext cx="11557000" cy="4828076"/>
          </a:xfrm>
          <a:prstGeom prst="rect">
            <a:avLst/>
          </a:prstGeom>
        </p:spPr>
        <p:txBody>
          <a:bodyPr lIns="0" tIns="0" rIns="0" bIns="0" numCol="3" spcCol="577850" anchor="t"/>
          <a:lstStyle>
            <a:lvl1pPr marL="3175" indent="0">
              <a:lnSpc>
                <a:spcPts val="1200"/>
              </a:lnSpc>
              <a:spcBef>
                <a:spcPts val="1200"/>
              </a:spcBef>
              <a:buSzPct val="80000"/>
              <a:buFont typeface="Systemschrift"/>
              <a:buNone/>
              <a:tabLst/>
              <a:defRPr sz="2000">
                <a:solidFill>
                  <a:schemeClr val="accent1">
                    <a:hueOff val="-786219"/>
                    <a:satOff val="-24717"/>
                    <a:lumOff val="-95875"/>
                  </a:schemeClr>
                </a:solidFill>
              </a:defRPr>
            </a:lvl1pPr>
            <a:lvl2pPr marL="179388" indent="-90488">
              <a:buSzPct val="100000"/>
              <a:buFont typeface="Systemschrift"/>
              <a:buChar char="◦"/>
              <a:tabLst/>
              <a:defRPr/>
            </a:lvl2pPr>
            <a:lvl3pPr marL="269875" indent="-90488">
              <a:buSzPct val="80000"/>
              <a:buFont typeface="Wingdings" pitchFamily="2" charset="2"/>
              <a:buChar char="§"/>
              <a:tabLst/>
              <a:defRPr/>
            </a:lvl3pPr>
            <a:lvl4pPr marL="360363" indent="-90488">
              <a:buSzPct val="80000"/>
              <a:buFont typeface="Wingdings" pitchFamily="2" charset="2"/>
              <a:buChar char="§"/>
              <a:tabLst/>
              <a:defRPr b="0"/>
            </a:lvl4pPr>
            <a:lvl5pPr marL="450850" indent="-84138">
              <a:buSzPct val="80000"/>
              <a:buFont typeface="Wingdings" pitchFamily="2" charset="2"/>
              <a:buChar char="§"/>
              <a:tabLst/>
              <a:defRPr b="0"/>
            </a:lvl5pPr>
            <a:lvl6pPr>
              <a:defRPr/>
            </a:lvl6pPr>
            <a:lvl7pPr marL="904875" indent="-593725">
              <a:tabLst/>
              <a:defRPr b="0"/>
            </a:lvl7pPr>
            <a:lvl8pPr>
              <a:defRPr b="0"/>
            </a:lvl8pPr>
          </a:lstStyle>
          <a:p>
            <a:pPr marL="6350" indent="0">
              <a:lnSpc>
                <a:spcPts val="2400"/>
              </a:lnSpc>
              <a:spcBef>
                <a:spcPts val="2400"/>
              </a:spcBef>
              <a:buNone/>
              <a:defRPr sz="2000">
                <a:solidFill>
                  <a:schemeClr val="accent1">
                    <a:hueOff val="-786219"/>
                    <a:satOff val="-24717"/>
                    <a:lumOff val="-95875"/>
                  </a:schemeClr>
                </a:solidFill>
              </a:defRPr>
            </a:pPr>
            <a:r>
              <a:rPr lang="de-DE" dirty="0"/>
              <a:t>h2</a:t>
            </a:r>
          </a:p>
          <a:p>
            <a:pPr marL="6350" indent="0">
              <a:buNone/>
            </a:pPr>
            <a:r>
              <a:rPr lang="de-DE" dirty="0"/>
              <a:t>Paragraph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. </a:t>
            </a:r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pPr marL="6350" indent="0">
              <a:buNone/>
            </a:pPr>
            <a:endParaRPr lang="de-DE" dirty="0"/>
          </a:p>
          <a:p>
            <a:r>
              <a:rPr lang="de-DE" dirty="0"/>
              <a:t>Textebene 1</a:t>
            </a:r>
          </a:p>
          <a:p>
            <a:pPr lvl="1"/>
            <a:r>
              <a:rPr lang="de-DE" dirty="0"/>
              <a:t>Textebene 2</a:t>
            </a:r>
          </a:p>
          <a:p>
            <a:pPr lvl="2"/>
            <a:r>
              <a:rPr lang="de-DE" dirty="0"/>
              <a:t>Textebene 3</a:t>
            </a:r>
          </a:p>
          <a:p>
            <a:pPr lvl="3"/>
            <a:r>
              <a:rPr lang="de-DE" dirty="0"/>
              <a:t>Textebene 4</a:t>
            </a:r>
          </a:p>
          <a:p>
            <a:pPr lvl="4"/>
            <a:r>
              <a:rPr lang="de-DE" dirty="0"/>
              <a:t>Textebene 5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marL="88900" lvl="3" indent="-82550">
              <a:buSzPct val="100000"/>
              <a:buFont typeface="+mj-lt"/>
              <a:buAutoNum type="arabicPeriod"/>
            </a:pPr>
            <a:r>
              <a:rPr lang="de-DE" dirty="0"/>
              <a:t>First</a:t>
            </a:r>
          </a:p>
          <a:p>
            <a:pPr marL="171450" lvl="4">
              <a:buSzPct val="100000"/>
              <a:buFont typeface="+mj-lt"/>
              <a:buAutoNum type="arabicPeriod"/>
            </a:pPr>
            <a:r>
              <a:rPr lang="de-DE" dirty="0"/>
              <a:t>Second</a:t>
            </a:r>
          </a:p>
          <a:p>
            <a:pPr marL="269875" lvl="5" indent="-90488">
              <a:buSzPct val="100000"/>
              <a:buFont typeface="+mj-lt"/>
              <a:buAutoNum type="arabicPeriod"/>
            </a:pPr>
            <a:r>
              <a:rPr lang="de-DE" dirty="0"/>
              <a:t>Third</a:t>
            </a:r>
          </a:p>
          <a:p>
            <a:pPr marL="360363" lvl="6" indent="-90488">
              <a:buSzPct val="100000"/>
              <a:buFont typeface="+mj-lt"/>
              <a:buAutoNum type="arabicPeriod"/>
            </a:pPr>
            <a:r>
              <a:rPr lang="de-DE" dirty="0" err="1"/>
              <a:t>Fourth</a:t>
            </a:r>
            <a:endParaRPr lang="de-DE" dirty="0"/>
          </a:p>
          <a:p>
            <a:pPr marL="450850" lvl="7" indent="-90488">
              <a:buSzPct val="100000"/>
              <a:buFont typeface="+mj-lt"/>
              <a:buAutoNum type="arabicPeriod"/>
            </a:pPr>
            <a:r>
              <a:rPr lang="de-DE" dirty="0" err="1"/>
              <a:t>Fifth</a:t>
            </a:r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</p:txBody>
      </p:sp>
      <p:sp>
        <p:nvSpPr>
          <p:cNvPr id="9" name="Foliennummer">
            <a:extLst>
              <a:ext uri="{FF2B5EF4-FFF2-40B4-BE49-F238E27FC236}">
                <a16:creationId xmlns:a16="http://schemas.microsoft.com/office/drawing/2014/main" id="{7B7A4568-DE6E-AA4A-943A-9E6170C2AB5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25903" y="6383392"/>
            <a:ext cx="150683" cy="1538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BE993992-D12F-4844-8D75-215114CA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6015" y="6356351"/>
            <a:ext cx="9899816" cy="365125"/>
          </a:xfrm>
          <a:prstGeom prst="rect">
            <a:avLst/>
          </a:prstGeom>
          <a:ln w="3175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 lang="de-DE" sz="1000" smtClean="0"/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Announcing the ELG Open Calls: Open Calls for Pilot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662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8556FC4-408D-434F-B806-6794C0731CE5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B8667F9C-DFC5-443F-A824-0B82CD2392C2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595076C-D7DF-438D-8F3B-019473C5CBB5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1A8FE306-C2F6-4A57-9B1E-3808C70DCDF2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FA94-BE71-426F-A992-1545AC90C129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6EBD-A59D-4A63-8430-010EAF79E64E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2039412-A1D7-4F56-B074-5441266AA9AA}" type="datetime1">
              <a:rPr lang="en-GB" smtClean="0"/>
              <a:t>17/02/2025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5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  <p:sldLayoutId id="2147483691" r:id="rId2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enter for Sprogteknologi"/>
          <p:cNvPicPr>
            <a:picLocks noChangeAspect="1" noChangeArrowheads="1"/>
          </p:cNvPicPr>
          <p:nvPr/>
        </p:nvPicPr>
        <p:blipFill rotWithShape="1">
          <a:blip r:embed="rId3"/>
          <a:srcRect r="37856"/>
          <a:stretch/>
        </p:blipFill>
        <p:spPr bwMode="auto">
          <a:xfrm>
            <a:off x="4503422" y="-66121"/>
            <a:ext cx="8034018" cy="698630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630547-29FE-425E-1F32-333C54F42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3209"/>
            <a:ext cx="6096000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C8EC7-71AA-1236-72FE-983C3C99EE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2" y="3290663"/>
            <a:ext cx="4946650" cy="899766"/>
          </a:xfrm>
        </p:spPr>
        <p:txBody>
          <a:bodyPr/>
          <a:lstStyle/>
          <a:p>
            <a:pPr>
              <a:defRPr/>
            </a:pPr>
            <a:r>
              <a:rPr kumimoji="0" lang="da-DK" sz="180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rPr>
              <a:t>Bolette Sandford Pedersen</a:t>
            </a:r>
          </a:p>
          <a:p>
            <a:pPr>
              <a:defRPr/>
            </a:pPr>
            <a:r>
              <a:rPr lang="da-DK" dirty="0">
                <a:solidFill>
                  <a:prstClr val="black"/>
                </a:solidFill>
                <a:latin typeface="Microsoft New Tai Lue"/>
              </a:rPr>
              <a:t>Center for Sprogteknologi,                   Nordiske Studier og Sprogvidenskab</a:t>
            </a:r>
          </a:p>
          <a:p>
            <a:pPr>
              <a:defRPr/>
            </a:pPr>
            <a:endParaRPr kumimoji="0" lang="da-DK" sz="1800" b="0" i="0" u="none" strike="noStrike" kern="1200" cap="none" spc="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New Tai Lue"/>
              <a:ea typeface="+mn-ea"/>
              <a:cs typeface="+mn-cs"/>
            </a:endParaRPr>
          </a:p>
          <a:p>
            <a:pPr>
              <a:defRPr/>
            </a:pPr>
            <a:endParaRPr lang="da-DK" dirty="0">
              <a:solidFill>
                <a:prstClr val="black"/>
              </a:solidFill>
              <a:latin typeface="Microsoft New Tai Lue"/>
            </a:endParaRPr>
          </a:p>
          <a:p>
            <a:pPr>
              <a:defRPr/>
            </a:pPr>
            <a:r>
              <a:rPr kumimoji="0" lang="da-DK" sz="1800" b="0" i="0" u="none" strike="noStrike" kern="1200" cap="none" spc="6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rPr>
              <a:t>Den Internationale </a:t>
            </a:r>
            <a:r>
              <a:rPr lang="da-DK" dirty="0">
                <a:solidFill>
                  <a:prstClr val="black"/>
                </a:solidFill>
                <a:latin typeface="Microsoft New Tai Lue"/>
              </a:rPr>
              <a:t>M</a:t>
            </a:r>
            <a:r>
              <a:rPr kumimoji="0" lang="da-DK" sz="1800" b="0" i="0" u="none" strike="noStrike" kern="1200" cap="none" spc="6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rPr>
              <a:t>odersmålsdag</a:t>
            </a:r>
          </a:p>
          <a:p>
            <a:pPr>
              <a:defRPr/>
            </a:pPr>
            <a:r>
              <a:rPr lang="da-DK" noProof="0" dirty="0">
                <a:solidFill>
                  <a:prstClr val="black"/>
                </a:solidFill>
                <a:latin typeface="Microsoft New Tai Lue"/>
              </a:rPr>
              <a:t>21. </a:t>
            </a:r>
            <a:r>
              <a:rPr lang="da-DK" dirty="0">
                <a:solidFill>
                  <a:prstClr val="black"/>
                </a:solidFill>
                <a:latin typeface="Microsoft New Tai Lue"/>
              </a:rPr>
              <a:t>Februar 2025</a:t>
            </a:r>
            <a:endParaRPr kumimoji="0" lang="da-DK" sz="1800" b="0" i="0" u="none" strike="noStrike" kern="1200" cap="none" spc="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New Tai Lue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9BF13A-B1E5-7ABD-D002-2F0C5825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962" y="2702397"/>
            <a:ext cx="4946649" cy="7264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8396B-E21A-5533-5B2E-C16AE28902E0}"/>
              </a:ext>
            </a:extLst>
          </p:cNvPr>
          <p:cNvSpPr/>
          <p:nvPr/>
        </p:nvSpPr>
        <p:spPr>
          <a:xfrm>
            <a:off x="0" y="5851793"/>
            <a:ext cx="6096000" cy="10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6D1615-0212-82D8-895C-FCD81B1325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248" y="688660"/>
            <a:ext cx="5260975" cy="1513450"/>
          </a:xfrm>
        </p:spPr>
        <p:txBody>
          <a:bodyPr/>
          <a:lstStyle/>
          <a:p>
            <a:r>
              <a:rPr lang="da-DK" sz="3400" b="1" dirty="0"/>
              <a:t>AI og sprogmodeller på dansk – hvilke udfordringer har vi?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A2873-CD6C-E69D-1024-351BA6299A08}"/>
              </a:ext>
            </a:extLst>
          </p:cNvPr>
          <p:cNvSpPr/>
          <p:nvPr/>
        </p:nvSpPr>
        <p:spPr>
          <a:xfrm>
            <a:off x="14286" y="-99101"/>
            <a:ext cx="6096000" cy="78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542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A0D23-F911-1301-18A6-4B8857BC4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D44E-3F78-DC96-B1C8-C7934222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Andre sproglige bias i store sprogmodeller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2C179-4A59-DB6D-BAFA-1C0E66659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485900"/>
            <a:ext cx="9977437" cy="467518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Meget sprogtransfer giver </a:t>
            </a:r>
            <a:r>
              <a:rPr lang="da-DK" b="1" dirty="0"/>
              <a:t>sproglig og kulturel ensretning </a:t>
            </a:r>
            <a:r>
              <a:rPr lang="da-DK" dirty="0"/>
              <a:t>og sætter turbo på en udvikling der allerede er i gang i form af anglicismer:</a:t>
            </a:r>
          </a:p>
          <a:p>
            <a:r>
              <a:rPr lang="da-DK" sz="2200" u="sng" dirty="0"/>
              <a:t>Valens</a:t>
            </a:r>
            <a:r>
              <a:rPr lang="da-DK" sz="2200" dirty="0"/>
              <a:t> </a:t>
            </a:r>
            <a:r>
              <a:rPr lang="da-DK" sz="2200" dirty="0" err="1"/>
              <a:t>efter</a:t>
            </a:r>
            <a:r>
              <a:rPr lang="da-DK" sz="2200" dirty="0"/>
              <a:t> </a:t>
            </a:r>
            <a:r>
              <a:rPr lang="da-DK" sz="2200" dirty="0" err="1"/>
              <a:t>engelsk</a:t>
            </a:r>
            <a:r>
              <a:rPr lang="da-DK" sz="2200" dirty="0"/>
              <a:t> </a:t>
            </a:r>
            <a:r>
              <a:rPr lang="da-DK" sz="2200" dirty="0" err="1"/>
              <a:t>mønster</a:t>
            </a:r>
            <a:r>
              <a:rPr lang="da-DK" sz="2200" dirty="0"/>
              <a:t>: </a:t>
            </a:r>
            <a:r>
              <a:rPr lang="da-DK" sz="2200" i="1" dirty="0" err="1"/>
              <a:t>kan</a:t>
            </a:r>
            <a:r>
              <a:rPr lang="da-DK" sz="2200" i="1" dirty="0"/>
              <a:t> man </a:t>
            </a:r>
            <a:r>
              <a:rPr lang="da-DK" sz="2200" b="1" i="1" dirty="0" err="1"/>
              <a:t>gro</a:t>
            </a:r>
            <a:r>
              <a:rPr lang="da-DK" sz="2200" i="1" dirty="0"/>
              <a:t> </a:t>
            </a:r>
            <a:r>
              <a:rPr lang="da-DK" sz="2200" i="1" dirty="0" err="1"/>
              <a:t>trøfler</a:t>
            </a:r>
            <a:r>
              <a:rPr lang="da-DK" sz="2200" i="1" dirty="0"/>
              <a:t> </a:t>
            </a:r>
            <a:r>
              <a:rPr lang="da-DK" sz="2200" i="1" dirty="0" err="1"/>
              <a:t>i</a:t>
            </a:r>
            <a:r>
              <a:rPr lang="da-DK" sz="2200" i="1" dirty="0"/>
              <a:t> sin </a:t>
            </a:r>
          </a:p>
          <a:p>
            <a:pPr marL="0" indent="0">
              <a:buNone/>
            </a:pPr>
            <a:r>
              <a:rPr lang="da-DK" sz="2200" i="1" dirty="0"/>
              <a:t>	</a:t>
            </a:r>
            <a:r>
              <a:rPr lang="da-DK" sz="2200" i="1" dirty="0" err="1"/>
              <a:t>vindueskarm</a:t>
            </a:r>
            <a:r>
              <a:rPr lang="da-DK" sz="2200" i="1" dirty="0"/>
              <a:t>?</a:t>
            </a:r>
          </a:p>
          <a:p>
            <a:r>
              <a:rPr lang="da-DK" sz="2200" u="sng" dirty="0" err="1"/>
              <a:t>Selektionsrestriktioner</a:t>
            </a:r>
            <a:r>
              <a:rPr lang="da-DK" sz="2200" dirty="0"/>
              <a:t> </a:t>
            </a:r>
            <a:r>
              <a:rPr lang="da-DK" sz="2200" dirty="0" err="1"/>
              <a:t>efter</a:t>
            </a:r>
            <a:r>
              <a:rPr lang="da-DK" sz="2200" dirty="0"/>
              <a:t> </a:t>
            </a:r>
            <a:r>
              <a:rPr lang="da-DK" sz="2200" dirty="0" err="1"/>
              <a:t>engelsk</a:t>
            </a:r>
            <a:r>
              <a:rPr lang="da-DK" sz="2200" dirty="0"/>
              <a:t> </a:t>
            </a:r>
            <a:r>
              <a:rPr lang="da-DK" sz="2200" dirty="0" err="1"/>
              <a:t>mønster</a:t>
            </a:r>
            <a:r>
              <a:rPr lang="da-DK" sz="2200" dirty="0"/>
              <a:t>: </a:t>
            </a:r>
          </a:p>
          <a:p>
            <a:pPr marL="0" indent="0">
              <a:buNone/>
            </a:pPr>
            <a:r>
              <a:rPr lang="da-DK" sz="2200" i="1" dirty="0"/>
              <a:t>	</a:t>
            </a:r>
            <a:r>
              <a:rPr lang="da-DK" sz="2200" i="1" dirty="0" err="1"/>
              <a:t>denne</a:t>
            </a:r>
            <a:r>
              <a:rPr lang="da-DK" sz="2200" i="1" dirty="0"/>
              <a:t> manual er </a:t>
            </a:r>
            <a:r>
              <a:rPr lang="da-DK" sz="2200" i="1" dirty="0" err="1"/>
              <a:t>meget</a:t>
            </a:r>
            <a:r>
              <a:rPr lang="da-DK" sz="2200" i="1" dirty="0"/>
              <a:t> </a:t>
            </a:r>
            <a:r>
              <a:rPr lang="da-DK" sz="2200" b="1" i="1" dirty="0" err="1"/>
              <a:t>hjælpsom</a:t>
            </a:r>
            <a:endParaRPr lang="da-DK" sz="2200" b="1" dirty="0"/>
          </a:p>
          <a:p>
            <a:r>
              <a:rPr lang="da-DK" sz="2200" u="sng" dirty="0"/>
              <a:t>Engelsk ordstilling</a:t>
            </a:r>
            <a:r>
              <a:rPr lang="da-DK" sz="2200" dirty="0"/>
              <a:t>: </a:t>
            </a:r>
            <a:r>
              <a:rPr lang="da-DK" sz="2200" b="1" i="1" dirty="0"/>
              <a:t>Venligst</a:t>
            </a:r>
            <a:r>
              <a:rPr lang="da-DK" sz="2200" i="1" dirty="0"/>
              <a:t>, luk døren</a:t>
            </a:r>
          </a:p>
          <a:p>
            <a:r>
              <a:rPr lang="da-DK" sz="2200" dirty="0"/>
              <a:t>Særlige danske ting, fx madvarer fortolkes forkert: </a:t>
            </a:r>
            <a:r>
              <a:rPr lang="da-DK" sz="2200" i="1" dirty="0"/>
              <a:t> æbleskive</a:t>
            </a:r>
            <a:endParaRPr lang="da-DK" sz="2200" dirty="0"/>
          </a:p>
          <a:p>
            <a:r>
              <a:rPr lang="da-DK" sz="2200" dirty="0"/>
              <a:t>Reelle sproglige </a:t>
            </a:r>
            <a:r>
              <a:rPr lang="da-DK" sz="2200" u="sng" dirty="0"/>
              <a:t>fejl</a:t>
            </a:r>
            <a:r>
              <a:rPr lang="da-DK" sz="2200" dirty="0"/>
              <a:t> fra maskinoversættelse (negationer, imperativer </a:t>
            </a:r>
            <a:r>
              <a:rPr lang="da-DK" sz="2200" dirty="0" err="1"/>
              <a:t>osv</a:t>
            </a:r>
            <a:r>
              <a:rPr lang="da-DK" sz="2200" dirty="0"/>
              <a:t>): </a:t>
            </a:r>
            <a:r>
              <a:rPr lang="da-DK" sz="2200" b="1" i="1" dirty="0"/>
              <a:t>Nogensinde</a:t>
            </a:r>
            <a:r>
              <a:rPr lang="da-DK" sz="2200" i="1" dirty="0"/>
              <a:t> opgive (never give up)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6A3D-A3B1-BE0A-8DCA-22001EA0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E3FAB-1E93-E77D-1D54-D69413A7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11C7614-B20D-CB59-E002-0EE5116A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834" y="2527798"/>
            <a:ext cx="2067573" cy="19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49FD-E429-113B-5F6B-58B03CF6B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F3BE-EBDB-E6C3-2432-22BEE51C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2" y="653764"/>
            <a:ext cx="11012488" cy="865186"/>
          </a:xfrm>
        </p:spPr>
        <p:txBody>
          <a:bodyPr/>
          <a:lstStyle/>
          <a:p>
            <a:r>
              <a:rPr lang="da-DK" b="1" dirty="0"/>
              <a:t>En kunstig intelligens med en nordisk sjæl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7B0E-682F-FBC4-698F-BAFF6DEE5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2" y="1635125"/>
            <a:ext cx="11298237" cy="4675188"/>
          </a:xfrm>
        </p:spPr>
        <p:txBody>
          <a:bodyPr/>
          <a:lstStyle/>
          <a:p>
            <a:r>
              <a:rPr lang="da-DK" dirty="0">
                <a:cs typeface="Times New Roman" panose="02020603050405020304" pitchFamily="18" charset="0"/>
              </a:rPr>
              <a:t>Kunstig intelligens for et sprogsamfund må anses som </a:t>
            </a:r>
            <a:r>
              <a:rPr lang="da-DK" b="1" dirty="0">
                <a:cs typeface="Times New Roman" panose="02020603050405020304" pitchFamily="18" charset="0"/>
              </a:rPr>
              <a:t>‘kritisk infrastruktur’ </a:t>
            </a:r>
          </a:p>
          <a:p>
            <a:r>
              <a:rPr lang="da-DK" dirty="0">
                <a:cs typeface="Times New Roman" panose="02020603050405020304" pitchFamily="18" charset="0"/>
              </a:rPr>
              <a:t>Det har betydning at sprogmodellerne repræsenterer de nordiske sprog, kulturer og ‘den nordiske (tillidsbaserede) stil’, jf. ‘</a:t>
            </a:r>
            <a:r>
              <a:rPr lang="da-DK" dirty="0" err="1">
                <a:cs typeface="Times New Roman" panose="02020603050405020304" pitchFamily="18" charset="0"/>
              </a:rPr>
              <a:t>Aboutness</a:t>
            </a:r>
            <a:r>
              <a:rPr lang="da-DK" dirty="0">
                <a:cs typeface="Times New Roman" panose="02020603050405020304" pitchFamily="18" charset="0"/>
              </a:rPr>
              <a:t>’</a:t>
            </a:r>
          </a:p>
          <a:p>
            <a:r>
              <a:rPr lang="da-DK" dirty="0">
                <a:cs typeface="Times New Roman" panose="02020603050405020304" pitchFamily="18" charset="0"/>
              </a:rPr>
              <a:t>Vi må udvikle gode sprogdata for vores egne sprog </a:t>
            </a:r>
          </a:p>
          <a:p>
            <a:r>
              <a:rPr lang="da-DK" b="1" dirty="0">
                <a:cs typeface="Times New Roman" panose="02020603050405020304" pitchFamily="18" charset="0"/>
              </a:rPr>
              <a:t>Metaforisk sprogbrug </a:t>
            </a:r>
            <a:r>
              <a:rPr lang="da-DK" dirty="0">
                <a:cs typeface="Times New Roman" panose="02020603050405020304" pitchFamily="18" charset="0"/>
              </a:rPr>
              <a:t>er særdeles hyppig og repræsenterer implicit vores værdier som sprogsamfund, her kæmper modellerne i stor stil!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>
              <a:cs typeface="Times New Roman" panose="02020603050405020304" pitchFamily="18" charset="0"/>
            </a:endParaRPr>
          </a:p>
          <a:p>
            <a:r>
              <a:rPr lang="da-DK" dirty="0">
                <a:cs typeface="Times New Roman" panose="02020603050405020304" pitchFamily="18" charset="0"/>
              </a:rPr>
              <a:t>Regeringens </a:t>
            </a:r>
            <a:r>
              <a:rPr lang="da-DK" b="1" dirty="0">
                <a:cs typeface="Times New Roman" panose="02020603050405020304" pitchFamily="18" charset="0"/>
              </a:rPr>
              <a:t>‘Strategisk indsats for kunstig intelligens’ (2024) </a:t>
            </a:r>
            <a:r>
              <a:rPr lang="da-DK" dirty="0">
                <a:cs typeface="Times New Roman" panose="02020603050405020304" pitchFamily="18" charset="0"/>
              </a:rPr>
              <a:t>et skridt på vejen, EU satser også stort</a:t>
            </a:r>
          </a:p>
          <a:p>
            <a:endParaRPr lang="da-DK" dirty="0">
              <a:cs typeface="Times New Roman" panose="02020603050405020304" pitchFamily="18" charset="0"/>
            </a:endParaRPr>
          </a:p>
          <a:p>
            <a:endParaRPr lang="da-DK" dirty="0"/>
          </a:p>
          <a:p>
            <a:endParaRPr lang="da-DK" dirty="0"/>
          </a:p>
          <a:p>
            <a:endParaRPr lang="da-DK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2B577-B89B-14AF-4C51-54F96F7A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229E-DB50-7322-E469-B515FB0D5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9A9-12F9-97AD-5C28-AF72F65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Præsentation</a:t>
            </a:r>
            <a:r>
              <a:rPr lang="da-DK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F8E5-EF4B-BAEB-CD08-E600605A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88" y="1311636"/>
            <a:ext cx="11298238" cy="506340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Leder af </a:t>
            </a:r>
            <a:r>
              <a:rPr lang="da-DK" b="1" dirty="0"/>
              <a:t>Center for Sprogteknologi </a:t>
            </a:r>
            <a:r>
              <a:rPr lang="da-DK" dirty="0"/>
              <a:t>ved</a:t>
            </a:r>
          </a:p>
          <a:p>
            <a:pPr marL="0" indent="0">
              <a:buNone/>
            </a:pPr>
            <a:r>
              <a:rPr lang="da-DK" dirty="0"/>
              <a:t>Nordiske Studier og Sprogvidenskab, KU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Primære forskningsområder</a:t>
            </a:r>
          </a:p>
          <a:p>
            <a:r>
              <a:rPr lang="da-DK" dirty="0"/>
              <a:t>Sprogteknologi og sprogcentreret AI,                                sprogpolitik i evaluering af sprogmodeller,                                                                     danske sprogressourcer til sprogteknologi</a:t>
            </a:r>
          </a:p>
          <a:p>
            <a:r>
              <a:rPr lang="da-DK" dirty="0"/>
              <a:t>Rådgiver Digitaliseringsstyrelsen om sprogteknologi </a:t>
            </a:r>
          </a:p>
          <a:p>
            <a:r>
              <a:rPr lang="da-DK" dirty="0"/>
              <a:t>Dansk repræsentant i European Language </a:t>
            </a:r>
            <a:r>
              <a:rPr lang="da-DK" dirty="0" err="1"/>
              <a:t>Equality</a:t>
            </a:r>
            <a:endParaRPr lang="da-DK" dirty="0"/>
          </a:p>
          <a:p>
            <a:r>
              <a:rPr lang="da-DK" dirty="0"/>
              <a:t>Samarbejder om udvikling af danske sprogmodeller via </a:t>
            </a:r>
            <a:r>
              <a:rPr lang="da-DK" b="1" dirty="0"/>
              <a:t>Danish Foundations Models</a:t>
            </a:r>
            <a:r>
              <a:rPr lang="da-DK" dirty="0"/>
              <a:t> – et konsortium på tværs af universiteter og Alexandra Instituttet</a:t>
            </a:r>
          </a:p>
          <a:p>
            <a:endParaRPr lang="da-DK" sz="2800" dirty="0"/>
          </a:p>
          <a:p>
            <a:endParaRPr lang="da-DK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DB4DC-C765-A563-F720-B59D863F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35D63-7EC6-325C-B7CF-27BE8D4D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pic>
        <p:nvPicPr>
          <p:cNvPr id="10" name="Billede 9" descr="Et billede, der indeholder tøj, person, Ansigt, skulder&#10;&#10;Automatisk genereret beskrivelse">
            <a:extLst>
              <a:ext uri="{FF2B5EF4-FFF2-40B4-BE49-F238E27FC236}">
                <a16:creationId xmlns:a16="http://schemas.microsoft.com/office/drawing/2014/main" id="{D3923882-F3C1-B7F5-0BA2-5CCE9819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77" y="811658"/>
            <a:ext cx="1948665" cy="289539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9A9-12F9-97AD-5C28-AF72F65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Præsentation</a:t>
            </a:r>
            <a:r>
              <a:rPr lang="da-DK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F8E5-EF4B-BAEB-CD08-E600605A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88" y="1311636"/>
            <a:ext cx="11298238" cy="5063404"/>
          </a:xfrm>
        </p:spPr>
        <p:txBody>
          <a:bodyPr/>
          <a:lstStyle/>
          <a:p>
            <a:pPr marL="0" indent="0">
              <a:buNone/>
            </a:pPr>
            <a:r>
              <a:rPr lang="da-DK" sz="2800" b="1" dirty="0"/>
              <a:t>Formidling</a:t>
            </a:r>
            <a:r>
              <a:rPr lang="da-DK" sz="2800" dirty="0"/>
              <a:t> af problemstillinger omkring sprogmodellers anvendelse i det danske samfund</a:t>
            </a:r>
          </a:p>
          <a:p>
            <a:endParaRPr lang="da-DK" sz="2800" dirty="0"/>
          </a:p>
          <a:p>
            <a:endParaRPr lang="da-DK" sz="2800" dirty="0"/>
          </a:p>
          <a:p>
            <a:endParaRPr lang="da-DK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DB4DC-C765-A563-F720-B59D863F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35D63-7EC6-325C-B7CF-27BE8D4D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D69070E-E0A3-9607-5632-FB41C306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413" y="1686977"/>
            <a:ext cx="4866707" cy="576331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E7877A8-CBF5-A571-7588-98DE79A6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00" y="2969039"/>
            <a:ext cx="5145107" cy="24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93140D0-1F34-1341-95A9-F2DEC98C20F5}"/>
              </a:ext>
            </a:extLst>
          </p:cNvPr>
          <p:cNvSpPr txBox="1">
            <a:spLocks/>
          </p:cNvSpPr>
          <p:nvPr/>
        </p:nvSpPr>
        <p:spPr>
          <a:xfrm>
            <a:off x="11810861" y="6383392"/>
            <a:ext cx="65724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12750">
              <a:defRPr/>
            </a:pPr>
            <a:fld id="{86CB4B4D-7CA3-9044-876B-883B54F8677D}" type="slidenum">
              <a:rPr lang="de-DE" sz="1000">
                <a:latin typeface="Calibri"/>
                <a:cs typeface="Calibri"/>
              </a:rPr>
              <a:pPr defTabSz="412750">
                <a:defRPr/>
              </a:pPr>
              <a:t>4</a:t>
            </a:fld>
            <a:endParaRPr lang="de-DE" sz="1000" dirty="0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976D8-F19E-6642-A3BB-1C829EB5F168}"/>
              </a:ext>
            </a:extLst>
          </p:cNvPr>
          <p:cNvSpPr txBox="1"/>
          <p:nvPr/>
        </p:nvSpPr>
        <p:spPr>
          <a:xfrm>
            <a:off x="3048866" y="6334661"/>
            <a:ext cx="6094268" cy="280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000" dirty="0"/>
              <a:t>https://live.european-language-grid.eu/catalogue/dashboard </a:t>
            </a:r>
            <a:endParaRPr lang="de-DE" sz="1000" dirty="0"/>
          </a:p>
        </p:txBody>
      </p:sp>
      <p:sp>
        <p:nvSpPr>
          <p:cNvPr id="9" name="Their separate existence is a myth">
            <a:extLst>
              <a:ext uri="{FF2B5EF4-FFF2-40B4-BE49-F238E27FC236}">
                <a16:creationId xmlns:a16="http://schemas.microsoft.com/office/drawing/2014/main" id="{555E2F04-4D70-B948-A751-1421C1B7050F}"/>
              </a:ext>
            </a:extLst>
          </p:cNvPr>
          <p:cNvSpPr txBox="1">
            <a:spLocks/>
          </p:cNvSpPr>
          <p:nvPr/>
        </p:nvSpPr>
        <p:spPr>
          <a:xfrm>
            <a:off x="317500" y="236820"/>
            <a:ext cx="11559085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12750" hangingPunct="1">
              <a:lnSpc>
                <a:spcPts val="3000"/>
              </a:lnSpc>
              <a:defRPr/>
            </a:pP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Stor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ulighed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i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AI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på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de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forskellige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europæiske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sprog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74A4156-A486-D04A-8964-40C75AB01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8" y="283006"/>
            <a:ext cx="1935843" cy="78194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CF49B-CE0C-1E2D-2258-D1AAE794E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/>
          <a:stretch/>
        </p:blipFill>
        <p:spPr bwMode="auto">
          <a:xfrm>
            <a:off x="804863" y="1377273"/>
            <a:ext cx="10582275" cy="47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365F11-1D0C-18B6-AC12-1226A77A635D}"/>
              </a:ext>
            </a:extLst>
          </p:cNvPr>
          <p:cNvCxnSpPr>
            <a:cxnSpLocks/>
          </p:cNvCxnSpPr>
          <p:nvPr/>
        </p:nvCxnSpPr>
        <p:spPr>
          <a:xfrm flipH="1">
            <a:off x="1415846" y="1848464"/>
            <a:ext cx="127819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0EB481-5B0F-905F-3A7F-A48A704CE0B2}"/>
              </a:ext>
            </a:extLst>
          </p:cNvPr>
          <p:cNvCxnSpPr>
            <a:cxnSpLocks/>
          </p:cNvCxnSpPr>
          <p:nvPr/>
        </p:nvCxnSpPr>
        <p:spPr>
          <a:xfrm flipH="1">
            <a:off x="1740310" y="3729000"/>
            <a:ext cx="8107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967EA-7A4D-8514-B26A-E1AA9627A3CA}"/>
              </a:ext>
            </a:extLst>
          </p:cNvPr>
          <p:cNvSpPr/>
          <p:nvPr/>
        </p:nvSpPr>
        <p:spPr>
          <a:xfrm>
            <a:off x="1337187" y="3495985"/>
            <a:ext cx="403123" cy="1800000"/>
          </a:xfrm>
          <a:prstGeom prst="rect">
            <a:avLst/>
          </a:prstGeom>
          <a:noFill/>
          <a:ln w="38100" cap="flat">
            <a:solidFill>
              <a:schemeClr val="accent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chemeClr val="accent1">
                  <a:hueOff val="-786219"/>
                  <a:satOff val="-24717"/>
                  <a:lumOff val="-95875"/>
                </a:schemeClr>
              </a:solidFill>
              <a:effectLst/>
              <a:uFillTx/>
              <a:latin typeface="Arquitecta Light"/>
              <a:ea typeface="Arquitecta Light"/>
              <a:cs typeface="Arquitecta Light"/>
              <a:sym typeface="Arquitect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86132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93140D0-1F34-1341-95A9-F2DEC98C20F5}"/>
              </a:ext>
            </a:extLst>
          </p:cNvPr>
          <p:cNvSpPr txBox="1">
            <a:spLocks/>
          </p:cNvSpPr>
          <p:nvPr/>
        </p:nvSpPr>
        <p:spPr>
          <a:xfrm>
            <a:off x="11810861" y="6383392"/>
            <a:ext cx="65724" cy="153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fontAlgn="auto" latinLnBrk="0" hangingPunct="0">
              <a:lnSpc>
                <a:spcPts val="32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45454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12750">
              <a:defRPr/>
            </a:pPr>
            <a:fld id="{86CB4B4D-7CA3-9044-876B-883B54F8677D}" type="slidenum">
              <a:rPr lang="de-DE" sz="1000">
                <a:latin typeface="Calibri"/>
                <a:cs typeface="Calibri"/>
              </a:rPr>
              <a:pPr defTabSz="412750">
                <a:defRPr/>
              </a:pPr>
              <a:t>5</a:t>
            </a:fld>
            <a:endParaRPr lang="de-DE" sz="1000" dirty="0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976D8-F19E-6642-A3BB-1C829EB5F168}"/>
              </a:ext>
            </a:extLst>
          </p:cNvPr>
          <p:cNvSpPr txBox="1"/>
          <p:nvPr/>
        </p:nvSpPr>
        <p:spPr>
          <a:xfrm>
            <a:off x="3048866" y="6334661"/>
            <a:ext cx="6094268" cy="280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000" dirty="0"/>
              <a:t>https://live.european-language-grid.eu/catalogue/dashboard </a:t>
            </a:r>
            <a:endParaRPr lang="de-DE" sz="1000" dirty="0"/>
          </a:p>
        </p:txBody>
      </p:sp>
      <p:sp>
        <p:nvSpPr>
          <p:cNvPr id="9" name="Their separate existence is a myth">
            <a:extLst>
              <a:ext uri="{FF2B5EF4-FFF2-40B4-BE49-F238E27FC236}">
                <a16:creationId xmlns:a16="http://schemas.microsoft.com/office/drawing/2014/main" id="{555E2F04-4D70-B948-A751-1421C1B7050F}"/>
              </a:ext>
            </a:extLst>
          </p:cNvPr>
          <p:cNvSpPr txBox="1">
            <a:spLocks/>
          </p:cNvSpPr>
          <p:nvPr/>
        </p:nvSpPr>
        <p:spPr>
          <a:xfrm>
            <a:off x="317500" y="236820"/>
            <a:ext cx="11559085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286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4572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6858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9144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1430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3716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6002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l" defTabSz="825500" rtl="0" latinLnBrk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454545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12750" hangingPunct="1">
              <a:lnSpc>
                <a:spcPts val="3000"/>
              </a:lnSpc>
              <a:defRPr/>
            </a:pP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Stor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ulighed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i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AI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på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de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forskellige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GB" sz="3200" dirty="0" err="1">
                <a:solidFill>
                  <a:schemeClr val="accent1"/>
                </a:solidFill>
                <a:latin typeface="Calibri"/>
                <a:cs typeface="Calibri"/>
              </a:rPr>
              <a:t>europæiske</a:t>
            </a:r>
            <a:r>
              <a:rPr lang="en-GB" sz="3200" dirty="0">
                <a:solidFill>
                  <a:schemeClr val="accent1"/>
                </a:solidFill>
                <a:latin typeface="Calibri"/>
                <a:cs typeface="Calibri"/>
              </a:rPr>
              <a:t> sprog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74A4156-A486-D04A-8964-40C75AB01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8" y="283006"/>
            <a:ext cx="1935843" cy="78194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CF49B-CE0C-1E2D-2258-D1AAE794E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/>
          <a:stretch/>
        </p:blipFill>
        <p:spPr bwMode="auto">
          <a:xfrm>
            <a:off x="804863" y="1377273"/>
            <a:ext cx="10582275" cy="47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BF0EB481-5B0F-905F-3A7F-A48A704CE0B2}"/>
              </a:ext>
            </a:extLst>
          </p:cNvPr>
          <p:cNvCxnSpPr>
            <a:cxnSpLocks/>
          </p:cNvCxnSpPr>
          <p:nvPr/>
        </p:nvCxnSpPr>
        <p:spPr>
          <a:xfrm flipH="1">
            <a:off x="3048867" y="4957860"/>
            <a:ext cx="97703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504967EA-7A4D-8514-B26A-E1AA9627A3CA}"/>
              </a:ext>
            </a:extLst>
          </p:cNvPr>
          <p:cNvSpPr/>
          <p:nvPr/>
        </p:nvSpPr>
        <p:spPr>
          <a:xfrm>
            <a:off x="2932903" y="3533300"/>
            <a:ext cx="231925" cy="1800000"/>
          </a:xfrm>
          <a:prstGeom prst="rect">
            <a:avLst/>
          </a:prstGeom>
          <a:noFill/>
          <a:ln w="38100" cap="flat">
            <a:solidFill>
              <a:schemeClr val="accent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l-GR" sz="3600" b="0" i="0" u="none" strike="noStrike" cap="none" spc="0" normalizeH="0" baseline="0">
              <a:ln>
                <a:noFill/>
              </a:ln>
              <a:solidFill>
                <a:schemeClr val="accent1">
                  <a:hueOff val="-786219"/>
                  <a:satOff val="-24717"/>
                  <a:lumOff val="-95875"/>
                </a:schemeClr>
              </a:solidFill>
              <a:effectLst/>
              <a:uFillTx/>
              <a:latin typeface="Arquitecta Light"/>
              <a:ea typeface="Arquitecta Light"/>
              <a:cs typeface="Arquitecta Light"/>
              <a:sym typeface="Arquitecta Light"/>
            </a:endParaRP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52FBB180-4285-EDA8-219D-4131848B1C91}"/>
              </a:ext>
            </a:extLst>
          </p:cNvPr>
          <p:cNvSpPr txBox="1"/>
          <p:nvPr/>
        </p:nvSpPr>
        <p:spPr>
          <a:xfrm>
            <a:off x="6783664" y="2108191"/>
            <a:ext cx="4718940" cy="83099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Teknologigabet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til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engelsk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er </a:t>
            </a: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blevet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større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– </a:t>
            </a:r>
            <a:r>
              <a:rPr lang="de-DE" sz="2400" b="1" dirty="0" err="1">
                <a:solidFill>
                  <a:srgbClr val="C00000"/>
                </a:solidFill>
                <a:latin typeface="Calibri"/>
                <a:cs typeface="Calibri"/>
              </a:rPr>
              <a:t>ikke</a:t>
            </a:r>
            <a:r>
              <a:rPr lang="de-DE" sz="2400" b="1" dirty="0">
                <a:solidFill>
                  <a:srgbClr val="C00000"/>
                </a:solidFill>
                <a:latin typeface="Calibri"/>
                <a:cs typeface="Calibri"/>
              </a:rPr>
              <a:t> mindre!</a:t>
            </a:r>
          </a:p>
        </p:txBody>
      </p:sp>
    </p:spTree>
    <p:extLst>
      <p:ext uri="{BB962C8B-B14F-4D97-AF65-F5344CB8AC3E}">
        <p14:creationId xmlns:p14="http://schemas.microsoft.com/office/powerpoint/2010/main" val="12769410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9A9-12F9-97AD-5C28-AF72F65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Sprogmodellerne – ensproglige eller flersproglige?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F8E5-EF4B-BAEB-CD08-E600605A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2" y="1361209"/>
            <a:ext cx="11012488" cy="506340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Vi kender ikke præcist de relative tekstmængder i de nyeste sprogmodeller</a:t>
            </a:r>
          </a:p>
          <a:p>
            <a:pPr marL="0" indent="0">
              <a:buNone/>
            </a:pPr>
            <a:endParaRPr lang="da-DK" dirty="0"/>
          </a:p>
          <a:p>
            <a:pPr marL="285750" indent="-285750"/>
            <a:r>
              <a:rPr lang="da-DK" dirty="0" err="1"/>
              <a:t>Tekstmængde</a:t>
            </a:r>
            <a:r>
              <a:rPr lang="da-DK" dirty="0"/>
              <a:t> </a:t>
            </a:r>
            <a:r>
              <a:rPr lang="da-DK" dirty="0" err="1"/>
              <a:t>i</a:t>
            </a:r>
            <a:r>
              <a:rPr lang="da-DK" dirty="0"/>
              <a:t> ChatGPT3: i alt cirka 200.000.000.000 løbende ord på stort set alle sprog der har et skriftsprog tilgængeligt fra nettet</a:t>
            </a:r>
          </a:p>
          <a:p>
            <a:pPr marL="285750" indent="-285750"/>
            <a:r>
              <a:rPr lang="da-DK" dirty="0"/>
              <a:t>Heraf er knap 50 procent af teksterne på engelsk, og 0,4 procent på dansk</a:t>
            </a:r>
          </a:p>
          <a:p>
            <a:pPr marL="285750" indent="-285750"/>
            <a:r>
              <a:rPr lang="da-DK" dirty="0"/>
              <a:t>Når man anvender de store sprogmodeller på dansk, er en stor del af materialet derfor </a:t>
            </a:r>
            <a:r>
              <a:rPr lang="da-DK" b="1" dirty="0"/>
              <a:t>maskinoversat, </a:t>
            </a:r>
            <a:r>
              <a:rPr lang="da-DK" dirty="0"/>
              <a:t>dvs. der anvendes </a:t>
            </a:r>
            <a:r>
              <a:rPr lang="da-DK" b="1" dirty="0"/>
              <a:t>sprogtransfer </a:t>
            </a:r>
            <a:r>
              <a:rPr lang="da-DK" dirty="0"/>
              <a:t>i stor stil</a:t>
            </a:r>
          </a:p>
          <a:p>
            <a:endParaRPr lang="da-DK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DB4DC-C765-A563-F720-B59D863F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35D63-7EC6-325C-B7CF-27BE8D4D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501" y="4860607"/>
            <a:ext cx="5167038" cy="17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9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9D10-376D-BA7C-6F4E-36AF4EDA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6E0F-AADF-3A4F-EEE5-6C75C33C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Særligt metaforiske udtryk udfordrer sprogmodellerne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69D34-A461-3A39-C372-FEDD150B3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307805"/>
            <a:ext cx="11198224" cy="4853283"/>
          </a:xfrm>
        </p:spPr>
        <p:txBody>
          <a:bodyPr/>
          <a:lstStyle/>
          <a:p>
            <a:r>
              <a:rPr lang="da-DK" dirty="0">
                <a:cs typeface="Times New Roman" panose="02020603050405020304" pitchFamily="18" charset="0"/>
              </a:rPr>
              <a:t>Vi bruger i høj grad kropslige erfaringer i vores sprog </a:t>
            </a:r>
          </a:p>
          <a:p>
            <a:r>
              <a:rPr lang="da-DK" dirty="0">
                <a:cs typeface="Times New Roman" panose="02020603050405020304" pitchFamily="18" charset="0"/>
              </a:rPr>
              <a:t>Vi overfører fra det kropslige eller konkrete domæne for at forstå og formidle sværere og mere abstrakte ting – </a:t>
            </a:r>
            <a:r>
              <a:rPr lang="da-DK" b="1" dirty="0">
                <a:cs typeface="Times New Roman" panose="02020603050405020304" pitchFamily="18" charset="0"/>
              </a:rPr>
              <a:t>metaforer er overalt i sproget!</a:t>
            </a:r>
          </a:p>
          <a:p>
            <a:r>
              <a:rPr lang="da-DK" dirty="0">
                <a:cs typeface="Times New Roman" panose="02020603050405020304" pitchFamily="18" charset="0"/>
              </a:rPr>
              <a:t>Nogle metaforer er universelle, men </a:t>
            </a:r>
            <a:r>
              <a:rPr lang="da-DK" b="1" dirty="0">
                <a:cs typeface="Times New Roman" panose="02020603050405020304" pitchFamily="18" charset="0"/>
              </a:rPr>
              <a:t>mange er sprogspecifikke</a:t>
            </a:r>
          </a:p>
          <a:p>
            <a:pPr marL="0" indent="0">
              <a:buNone/>
            </a:pPr>
            <a:r>
              <a:rPr lang="da-DK" i="1" dirty="0">
                <a:cs typeface="Times New Roman" panose="02020603050405020304" pitchFamily="18" charset="0"/>
              </a:rPr>
              <a:t>Et </a:t>
            </a:r>
            <a:r>
              <a:rPr lang="da-DK" i="1" u="sng" dirty="0">
                <a:cs typeface="Times New Roman" panose="02020603050405020304" pitchFamily="18" charset="0"/>
              </a:rPr>
              <a:t>symptom</a:t>
            </a:r>
            <a:r>
              <a:rPr lang="da-DK" i="1" dirty="0">
                <a:cs typeface="Times New Roman" panose="02020603050405020304" pitchFamily="18" charset="0"/>
              </a:rPr>
              <a:t> på økonomisk krise, tiden </a:t>
            </a:r>
            <a:r>
              <a:rPr lang="da-DK" i="1" u="sng" dirty="0">
                <a:cs typeface="Times New Roman" panose="02020603050405020304" pitchFamily="18" charset="0"/>
              </a:rPr>
              <a:t>løber</a:t>
            </a:r>
            <a:r>
              <a:rPr lang="da-DK" i="1" dirty="0">
                <a:cs typeface="Times New Roman" panose="02020603050405020304" pitchFamily="18" charset="0"/>
              </a:rPr>
              <a:t>, hele huset </a:t>
            </a:r>
            <a:r>
              <a:rPr lang="da-DK" i="1" u="sng" dirty="0">
                <a:cs typeface="Times New Roman" panose="02020603050405020304" pitchFamily="18" charset="0"/>
              </a:rPr>
              <a:t>sejler</a:t>
            </a:r>
            <a:r>
              <a:rPr lang="da-DK" i="1" dirty="0">
                <a:cs typeface="Times New Roman" panose="02020603050405020304" pitchFamily="18" charset="0"/>
              </a:rPr>
              <a:t>, en følelsesmæssige </a:t>
            </a:r>
            <a:r>
              <a:rPr lang="da-DK" i="1" u="sng" dirty="0" err="1">
                <a:cs typeface="Times New Roman" panose="02020603050405020304" pitchFamily="18" charset="0"/>
              </a:rPr>
              <a:t>rutchebane</a:t>
            </a:r>
            <a:r>
              <a:rPr lang="da-DK" i="1" dirty="0">
                <a:cs typeface="Times New Roman" panose="02020603050405020304" pitchFamily="18" charset="0"/>
              </a:rPr>
              <a:t>, et </a:t>
            </a:r>
            <a:r>
              <a:rPr lang="da-DK" i="1" u="sng" dirty="0">
                <a:cs typeface="Times New Roman" panose="02020603050405020304" pitchFamily="18" charset="0"/>
              </a:rPr>
              <a:t>vindue</a:t>
            </a:r>
            <a:r>
              <a:rPr lang="da-DK" i="1" dirty="0">
                <a:cs typeface="Times New Roman" panose="02020603050405020304" pitchFamily="18" charset="0"/>
              </a:rPr>
              <a:t> til verden, en </a:t>
            </a:r>
            <a:r>
              <a:rPr lang="da-DK" i="1" u="sng" dirty="0">
                <a:cs typeface="Times New Roman" panose="02020603050405020304" pitchFamily="18" charset="0"/>
              </a:rPr>
              <a:t>vifte</a:t>
            </a:r>
            <a:r>
              <a:rPr lang="da-DK" i="1" dirty="0">
                <a:cs typeface="Times New Roman" panose="02020603050405020304" pitchFamily="18" charset="0"/>
              </a:rPr>
              <a:t> af muligheder, en </a:t>
            </a:r>
            <a:r>
              <a:rPr lang="da-DK" i="1" u="sng" dirty="0">
                <a:cs typeface="Times New Roman" panose="02020603050405020304" pitchFamily="18" charset="0"/>
              </a:rPr>
              <a:t>perlerække</a:t>
            </a:r>
            <a:r>
              <a:rPr lang="da-DK" i="1" dirty="0">
                <a:cs typeface="Times New Roman" panose="02020603050405020304" pitchFamily="18" charset="0"/>
              </a:rPr>
              <a:t> af eksempler, lægge sidste </a:t>
            </a:r>
            <a:r>
              <a:rPr lang="da-DK" i="1" u="sng" dirty="0">
                <a:cs typeface="Times New Roman" panose="02020603050405020304" pitchFamily="18" charset="0"/>
              </a:rPr>
              <a:t>hånd </a:t>
            </a:r>
            <a:r>
              <a:rPr lang="da-DK" i="1" dirty="0">
                <a:cs typeface="Times New Roman" panose="02020603050405020304" pitchFamily="18" charset="0"/>
              </a:rPr>
              <a:t>på noget, have </a:t>
            </a:r>
            <a:r>
              <a:rPr lang="da-DK" i="1" u="sng" dirty="0">
                <a:cs typeface="Times New Roman" panose="02020603050405020304" pitchFamily="18" charset="0"/>
              </a:rPr>
              <a:t>fod</a:t>
            </a:r>
            <a:r>
              <a:rPr lang="da-DK" i="1" dirty="0">
                <a:cs typeface="Times New Roman" panose="02020603050405020304" pitchFamily="18" charset="0"/>
              </a:rPr>
              <a:t> på noget, passe som </a:t>
            </a:r>
            <a:r>
              <a:rPr lang="da-DK" i="1" u="sng" dirty="0">
                <a:cs typeface="Times New Roman" panose="02020603050405020304" pitchFamily="18" charset="0"/>
              </a:rPr>
              <a:t>fod</a:t>
            </a:r>
            <a:r>
              <a:rPr lang="da-DK" i="1" dirty="0">
                <a:cs typeface="Times New Roman" panose="02020603050405020304" pitchFamily="18" charset="0"/>
              </a:rPr>
              <a:t> i hose, et </a:t>
            </a:r>
            <a:r>
              <a:rPr lang="da-DK" i="1" u="sng" dirty="0">
                <a:cs typeface="Times New Roman" panose="02020603050405020304" pitchFamily="18" charset="0"/>
              </a:rPr>
              <a:t>hjerte af sten, </a:t>
            </a:r>
          </a:p>
          <a:p>
            <a:pPr marL="0" indent="0">
              <a:buNone/>
            </a:pPr>
            <a:endParaRPr lang="da-DK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723E6-2335-2E10-3345-736AF9B3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D058D-6044-0D75-ED8C-206AF627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7473E03-F39E-9F5B-F90B-03217B7C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3" y="5543550"/>
            <a:ext cx="2157920" cy="123824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CE7D47D-4502-D35D-493E-E8EB50E31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891" y="4608511"/>
            <a:ext cx="1453980" cy="162877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E84B1E9-A326-F5E2-C44C-4F6769B9A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049" y="5181599"/>
            <a:ext cx="1762125" cy="162877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2F1B9509-8479-DA95-D1DB-BDD3B57D6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837" y="4452937"/>
            <a:ext cx="1665583" cy="162877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42F4E75-C37A-B26C-C032-9BFA8C98B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598" y="4452936"/>
            <a:ext cx="1211121" cy="2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1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BD0BC-988B-4D7A-89DA-7CAAA11A4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EBA0-AD10-6487-42C8-029A03D4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3"/>
            <a:ext cx="11383296" cy="1014412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a-DK" b="1" dirty="0"/>
              <a:t>  Metaforer der er unikke for dansk, forvitrer i AI</a:t>
            </a:r>
            <a:br>
              <a:rPr lang="da-DK" b="1" dirty="0"/>
            </a:br>
            <a:r>
              <a:rPr lang="da-DK" b="1" dirty="0"/>
              <a:t>					                    </a:t>
            </a:r>
            <a:r>
              <a:rPr lang="da-DK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a-DK" sz="2000" b="1" dirty="0">
                <a:solidFill>
                  <a:schemeClr val="tx1"/>
                </a:solidFill>
              </a:rPr>
              <a:t>                                                                                  </a:t>
            </a:r>
            <a:br>
              <a:rPr lang="da-DK" sz="2000" b="1" dirty="0">
                <a:solidFill>
                  <a:schemeClr val="tx1"/>
                </a:solidFill>
              </a:rPr>
            </a:br>
            <a:r>
              <a:rPr lang="da-DK" sz="2000" b="1" dirty="0">
                <a:solidFill>
                  <a:schemeClr val="tx1"/>
                </a:solidFill>
              </a:rPr>
              <a:t>                                                                                </a:t>
            </a: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br>
              <a:rPr lang="da-DK" sz="2000" b="1" dirty="0">
                <a:solidFill>
                  <a:srgbClr val="00B0F0"/>
                </a:solidFill>
              </a:rPr>
            </a:br>
            <a:r>
              <a:rPr lang="da-DK" sz="2000" b="1" dirty="0"/>
              <a:t> </a:t>
            </a:r>
            <a:br>
              <a:rPr lang="da-DK" sz="2000" b="1" dirty="0"/>
            </a:br>
            <a:endParaRPr lang="da-DK" sz="20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023ED-7261-3486-CC00-63E47226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8BA57D3-3A06-42DE-8329-4A599228B9A1}" type="datetime1">
              <a:rPr lang="en-GB" smtClean="0"/>
              <a:pPr>
                <a:spcAft>
                  <a:spcPts val="600"/>
                </a:spcAft>
              </a:pPr>
              <a:t>17/02/2025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25BE1-632C-C61E-CE98-6CA6512E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A878AC3-2327-3AD2-2179-680C5A6F7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943" y="1473072"/>
            <a:ext cx="6160372" cy="45467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D2A65-889D-D363-CC01-0E1946A29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0" y="1993296"/>
            <a:ext cx="9490701" cy="537173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sz="5100" dirty="0"/>
          </a:p>
          <a:p>
            <a:pPr marL="0" indent="0">
              <a:buNone/>
            </a:pPr>
            <a:r>
              <a:rPr lang="da-DK" sz="5100" dirty="0"/>
              <a:t>Kultur-</a:t>
            </a:r>
          </a:p>
          <a:p>
            <a:pPr marL="0" indent="0">
              <a:buNone/>
            </a:pPr>
            <a:r>
              <a:rPr lang="da-DK" sz="5100" dirty="0"/>
              <a:t>specifikke</a:t>
            </a:r>
          </a:p>
          <a:p>
            <a:pPr marL="0" indent="0">
              <a:buNone/>
            </a:pPr>
            <a:endParaRPr lang="da-DK" sz="5100" dirty="0"/>
          </a:p>
          <a:p>
            <a:pPr marL="0" indent="0">
              <a:buNone/>
            </a:pPr>
            <a:endParaRPr lang="da-DK" sz="5100" dirty="0"/>
          </a:p>
          <a:p>
            <a:pPr marL="0" indent="0">
              <a:buNone/>
            </a:pPr>
            <a:r>
              <a:rPr lang="da-DK" sz="5100" dirty="0"/>
              <a:t>Tvær-</a:t>
            </a:r>
          </a:p>
          <a:p>
            <a:pPr marL="0" indent="0">
              <a:buNone/>
            </a:pPr>
            <a:r>
              <a:rPr lang="da-DK" sz="5100" dirty="0"/>
              <a:t>kulturelle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Bolette S. Pedersen, Nathalie Sørensen, Sanni Nimb, Dorte Haltrup Hansen, Sussi Olsen, and Ali Al-Laith (In press). </a:t>
            </a:r>
            <a:r>
              <a:rPr lang="en-US" sz="2400" dirty="0"/>
              <a:t>Evaluating LLM-Generated Explanations of Metaphors – A Culture-Sensitive Study of Danish. </a:t>
            </a:r>
            <a:r>
              <a:rPr lang="en-US" sz="2400" dirty="0" err="1"/>
              <a:t>NoDaLiDa</a:t>
            </a:r>
            <a:r>
              <a:rPr lang="en-US" sz="2400" dirty="0"/>
              <a:t>, Tallinn, Estonia, March 2025.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280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B9A9-12F9-97AD-5C28-AF72F65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Nogle udvalgte AI-sprogperler </a:t>
            </a:r>
            <a:r>
              <a:rPr lang="da-DK" b="1" dirty="0">
                <a:sym typeface="Wingdings" panose="05000000000000000000" pitchFamily="2" charset="2"/>
              </a:rPr>
              <a:t></a:t>
            </a:r>
            <a:endParaRPr lang="da-D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F8E5-EF4B-BAEB-CD08-E600605AF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1485900"/>
            <a:ext cx="11232923" cy="4675188"/>
          </a:xfrm>
        </p:spPr>
        <p:txBody>
          <a:bodyPr/>
          <a:lstStyle/>
          <a:p>
            <a:pPr marL="0" indent="0">
              <a:buNone/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ChatGPT4o: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Når "mursten" bruges overført, refererer det ofte til noget, der er fundamentalt eller grundlæggende i en sammenhæng. Det kan også referere til en komponent, der er essentiel for opbygningen af noget,</a:t>
            </a:r>
          </a:p>
          <a:p>
            <a:pPr marL="0" indent="0">
              <a:buNone/>
            </a:pPr>
            <a:r>
              <a:rPr lang="da-DK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mursten bruges på dansk metaforisk om en tyk bog!</a:t>
            </a:r>
          </a:p>
          <a:p>
            <a:pPr marL="0" indent="0">
              <a:buNone/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ChatGPT4o: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”Det hele sejler” er positivt og betyder det samme som ”</a:t>
            </a:r>
            <a:r>
              <a:rPr lang="da-DK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smooth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sailing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på engelsk.</a:t>
            </a:r>
          </a:p>
          <a:p>
            <a:pPr marL="0" indent="0">
              <a:buNone/>
            </a:pPr>
            <a:r>
              <a:rPr lang="da-DK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‘sejle’ på dansk refererer til kaos når det bruges metaforisk!</a:t>
            </a:r>
          </a:p>
          <a:p>
            <a:pPr marL="0" indent="0">
              <a:buNone/>
            </a:pP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ChatGPt4o: 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‘havelåge’ refererer til en positiv en indgang til noget nyt, en forbindelse til noget spændende.</a:t>
            </a:r>
          </a:p>
          <a:p>
            <a:pPr marL="0" indent="0">
              <a:buNone/>
            </a:pPr>
            <a:r>
              <a:rPr lang="da-DK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 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‘havelåge’ refererer til en gammel elendig og larmende cykel!</a:t>
            </a:r>
          </a:p>
          <a:p>
            <a:pPr marL="0" indent="0">
              <a:buNone/>
            </a:pPr>
            <a:endParaRPr lang="da-DK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ChatGPT40: 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være ”højpandet”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refererer det til en person, der anses for at være intelligent, klog og vidende</a:t>
            </a:r>
          </a:p>
          <a:p>
            <a:pPr marL="0" indent="0">
              <a:buNone/>
            </a:pPr>
            <a:r>
              <a:rPr lang="da-DK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 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betyder at være arrogant og er en negativ karakteristik! (jf. Janteloven)</a:t>
            </a:r>
            <a:endParaRPr lang="da-DK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DB4DC-C765-A563-F720-B59D863F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7D3-3A06-42DE-8329-4A599228B9A1}" type="datetime1">
              <a:rPr lang="en-GB" smtClean="0"/>
              <a:t>17/02/2025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35D63-7EC6-325C-B7CF-27BE8D4D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819430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ENG_small.potx" id="{3ECA4E80-B762-4655-AA08-A817A125D757}" vid="{E6E11D5F-BB93-42CA-BBB3-969B55EA0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5BBC3DB819E44B5F6D33CD8BFDC35" ma:contentTypeVersion="13" ma:contentTypeDescription="Create a new document." ma:contentTypeScope="" ma:versionID="87dc70be7274282b4e1b4fabdba11a70">
  <xsd:schema xmlns:xsd="http://www.w3.org/2001/XMLSchema" xmlns:xs="http://www.w3.org/2001/XMLSchema" xmlns:p="http://schemas.microsoft.com/office/2006/metadata/properties" xmlns:ns3="44ba72e6-6461-4d6e-b820-013bf6ddefad" xmlns:ns4="30d90f1c-e6ad-492c-8279-49de3dc32279" targetNamespace="http://schemas.microsoft.com/office/2006/metadata/properties" ma:root="true" ma:fieldsID="86ab56117bbc797be592ef8069505652" ns3:_="" ns4:_="">
    <xsd:import namespace="44ba72e6-6461-4d6e-b820-013bf6ddefad"/>
    <xsd:import namespace="30d90f1c-e6ad-492c-8279-49de3dc322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a72e6-6461-4d6e-b820-013bf6ddef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90f1c-e6ad-492c-8279-49de3dc3227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ACFC97-DD5B-449F-B19D-D6C1DBE0D6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23EF3F-5AD9-431E-A13C-76D1815BC72A}">
  <ds:schemaRefs>
    <ds:schemaRef ds:uri="30d90f1c-e6ad-492c-8279-49de3dc32279"/>
    <ds:schemaRef ds:uri="44ba72e6-6461-4d6e-b820-013bf6ddef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DA7BA5-E220-47BF-92DC-58BA906292E9}">
  <ds:schemaRefs>
    <ds:schemaRef ds:uri="30d90f1c-e6ad-492c-8279-49de3dc3227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44ba72e6-6461-4d6e-b820-013bf6ddefa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26760</TotalTime>
  <Words>791</Words>
  <Application>Microsoft Office PowerPoint</Application>
  <PresentationFormat>Widescreen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9" baseType="lpstr">
      <vt:lpstr>Arial</vt:lpstr>
      <vt:lpstr>Arquitecta Light</vt:lpstr>
      <vt:lpstr>Calibri</vt:lpstr>
      <vt:lpstr>Microsoft New Tai Lue</vt:lpstr>
      <vt:lpstr>Systemschrift</vt:lpstr>
      <vt:lpstr>Times New Roman</vt:lpstr>
      <vt:lpstr>Wingdings</vt:lpstr>
      <vt:lpstr>Brugerdefineret design</vt:lpstr>
      <vt:lpstr>PowerPoint-præsentation</vt:lpstr>
      <vt:lpstr>Præsentation  </vt:lpstr>
      <vt:lpstr>Præsentation  </vt:lpstr>
      <vt:lpstr>PowerPoint-præsentation</vt:lpstr>
      <vt:lpstr>PowerPoint-præsentation</vt:lpstr>
      <vt:lpstr>Sprogmodellerne – ensproglige eller flersproglige?  </vt:lpstr>
      <vt:lpstr>Særligt metaforiske udtryk udfordrer sprogmodellerne</vt:lpstr>
      <vt:lpstr>  Metaforer der er unikke for dansk, forvitrer i AI                                                                                                                                                                                                           </vt:lpstr>
      <vt:lpstr>Nogle udvalgte AI-sprogperler </vt:lpstr>
      <vt:lpstr>Andre sproglige bias i store sprogmodeller</vt:lpstr>
      <vt:lpstr>En kunstig intelligens med en nordisk sjæl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Carmen Hau Sørensen</dc:creator>
  <cp:lastModifiedBy>Bolette Sandford Pedersen</cp:lastModifiedBy>
  <cp:revision>212</cp:revision>
  <dcterms:created xsi:type="dcterms:W3CDTF">2022-05-02T11:08:06Z</dcterms:created>
  <dcterms:modified xsi:type="dcterms:W3CDTF">2025-02-18T09:22:16Z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0x01010040A5BBC3DB819E44B5F6D33CD8BFDC35</vt:lpwstr>
  </property>
  <property fmtid="{D5CDD505-2E9C-101B-9397-08002B2CF9AE}" pid="4" name="MSIP_Label_6a2630e2-1ac5-455e-8217-0156b1936a76_SetDate">
    <vt:lpwstr>2022-05-02T13:59:15Z</vt:lpwstr>
  </property>
  <property fmtid="{D5CDD505-2E9C-101B-9397-08002B2CF9AE}" pid="5" name="MSIP_Label_6a2630e2-1ac5-455e-8217-0156b1936a76_ContentBits">
    <vt:lpwstr>0</vt:lpwstr>
  </property>
  <property fmtid="{D5CDD505-2E9C-101B-9397-08002B2CF9AE}" pid="6" name="MSIP_Label_6a2630e2-1ac5-455e-8217-0156b1936a76_Method">
    <vt:lpwstr>Standard</vt:lpwstr>
  </property>
  <property fmtid="{D5CDD505-2E9C-101B-9397-08002B2CF9AE}" pid="7" name="MSIP_Label_6a2630e2-1ac5-455e-8217-0156b1936a76_Name">
    <vt:lpwstr>Notclass</vt:lpwstr>
  </property>
  <property fmtid="{D5CDD505-2E9C-101B-9397-08002B2CF9AE}" pid="8" name="MSIP_Label_6a2630e2-1ac5-455e-8217-0156b1936a76_ActionId">
    <vt:lpwstr>2eaacea9-1e2d-433a-b627-ff7c388fdad6</vt:lpwstr>
  </property>
  <property fmtid="{D5CDD505-2E9C-101B-9397-08002B2CF9AE}" pid="9" name="MSIP_Label_6a2630e2-1ac5-455e-8217-0156b1936a76_Enabled">
    <vt:lpwstr>true</vt:lpwstr>
  </property>
  <property fmtid="{D5CDD505-2E9C-101B-9397-08002B2CF9AE}" pid="10" name="MSIP_Label_6a2630e2-1ac5-455e-8217-0156b1936a76_SiteId">
    <vt:lpwstr>a3927f91-cda1-4696-af89-8c9f1ceffa91</vt:lpwstr>
  </property>
  <property fmtid="{D5CDD505-2E9C-101B-9397-08002B2CF9AE}" pid="11" name="SD_DocumentLanguage">
    <vt:lpwstr>en-GB</vt:lpwstr>
  </property>
</Properties>
</file>